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60" r:id="rId8"/>
    <p:sldId id="261" r:id="rId9"/>
    <p:sldId id="27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4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4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402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4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0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87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45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54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06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2F646-CCF4-4D8F-9208-45ABBDA89289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12B2A6-2ACF-47D0-9E3A-B3B5665F3F3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89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25643" y="802298"/>
            <a:ext cx="10429210" cy="2541431"/>
          </a:xfrm>
        </p:spPr>
        <p:txBody>
          <a:bodyPr>
            <a:normAutofit/>
          </a:bodyPr>
          <a:lstStyle/>
          <a:p>
            <a:r>
              <a:rPr lang="ru-RU" dirty="0" err="1" smtClean="0"/>
              <a:t>Формулировака</a:t>
            </a:r>
            <a:r>
              <a:rPr lang="ru-RU" dirty="0" smtClean="0"/>
              <a:t> целей бизнеса и пользователя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82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ru-RU" dirty="0" smtClean="0"/>
              <a:t>Аналог 2. </a:t>
            </a:r>
            <a:r>
              <a:rPr lang="en-US" dirty="0"/>
              <a:t>Fusion Sushi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0743" y="673769"/>
            <a:ext cx="6482029" cy="351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7235861" y="1818403"/>
            <a:ext cx="47348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Плюсы:</a:t>
            </a:r>
          </a:p>
          <a:p>
            <a:r>
              <a:rPr lang="ru-RU" sz="2800" dirty="0" smtClean="0"/>
              <a:t>+ Дизайн интерфейса</a:t>
            </a:r>
          </a:p>
          <a:p>
            <a:r>
              <a:rPr lang="ru-RU" sz="2800" dirty="0" smtClean="0"/>
              <a:t>+ Дизайн компонентов</a:t>
            </a:r>
          </a:p>
          <a:p>
            <a:r>
              <a:rPr lang="ru-RU" sz="2800" dirty="0" smtClean="0"/>
              <a:t>+ Удобство</a:t>
            </a:r>
            <a:endParaRPr lang="ru-RU" sz="2800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483953" y="4200287"/>
            <a:ext cx="5029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Минусы:</a:t>
            </a:r>
          </a:p>
          <a:p>
            <a:r>
              <a:rPr lang="ru-RU" dirty="0" smtClean="0"/>
              <a:t>- На </a:t>
            </a:r>
            <a:r>
              <a:rPr lang="ru-RU" dirty="0"/>
              <a:t>сайте два раза дублируются основные позиции (в шапке и на главной странице), что можно назвать тратой пространства, также это может вызвать замешательство у пользователя. Также присутствует проблема с </a:t>
            </a:r>
            <a:r>
              <a:rPr lang="ru-RU" dirty="0" err="1"/>
              <a:t>автодобавлением</a:t>
            </a:r>
            <a:r>
              <a:rPr lang="ru-RU" dirty="0"/>
              <a:t> гарниров.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7056119" y="4561514"/>
            <a:ext cx="4935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+ При </a:t>
            </a:r>
            <a:r>
              <a:rPr lang="ru-RU" dirty="0"/>
              <a:t>нажатии на диалоговую кнопку появляются ярлыки ссылок на социальные сети компании в которых можно что-то у них уточнить. Очень удобно реализованный </a:t>
            </a:r>
            <a:r>
              <a:rPr lang="ru-RU" dirty="0" err="1"/>
              <a:t>интерактив</a:t>
            </a:r>
            <a:r>
              <a:rPr lang="ru-RU" dirty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640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ru-RU" dirty="0"/>
              <a:t>Аналог 3. </a:t>
            </a:r>
            <a:r>
              <a:rPr lang="ru-RU" dirty="0" smtClean="0"/>
              <a:t> </a:t>
            </a:r>
            <a:r>
              <a:rPr lang="en-US" dirty="0" err="1" smtClean="0"/>
              <a:t>TokiNY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524617"/>
            <a:ext cx="6417992" cy="283906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337368"/>
            <a:ext cx="6409972" cy="3520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7235861" y="2160912"/>
            <a:ext cx="4734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Плюсы:</a:t>
            </a:r>
          </a:p>
          <a:p>
            <a:r>
              <a:rPr lang="ru-RU" sz="2800" dirty="0" smtClean="0"/>
              <a:t>+ Уникальный дизайн </a:t>
            </a:r>
            <a:r>
              <a:rPr lang="ru-RU" sz="2800" dirty="0" smtClean="0"/>
              <a:t>интерфейса и компонентов</a:t>
            </a:r>
            <a:endParaRPr lang="ru-RU" sz="2800" dirty="0" smtClean="0"/>
          </a:p>
          <a:p>
            <a:r>
              <a:rPr lang="ru-RU" sz="2800" dirty="0" smtClean="0"/>
              <a:t>+ Логика сайта</a:t>
            </a:r>
            <a:endParaRPr lang="ru-RU" sz="2800" dirty="0" smtClean="0"/>
          </a:p>
          <a:p>
            <a:r>
              <a:rPr lang="ru-RU" sz="2800" dirty="0" smtClean="0"/>
              <a:t>+ </a:t>
            </a:r>
            <a:r>
              <a:rPr lang="ru-RU" sz="2800" dirty="0" smtClean="0"/>
              <a:t>Реализация корзины, сортировки, категорий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6356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69363" y="2215991"/>
            <a:ext cx="7367528" cy="3877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58011" y="0"/>
            <a:ext cx="99324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+ В </a:t>
            </a:r>
            <a:r>
              <a:rPr lang="ru-RU" sz="2400" dirty="0"/>
              <a:t>меню кроме категорий реализована удобная сортировка по цене (от меньшего к большему и наоборот). Это позволяет быстрее рассмотреть предложенные товары в подходящем ценовом диапазоне. На сайте есть возможность регистрации или входа в учетную запись. Для заказа не обязательно быть авторизированным пользователем.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0014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397128" cy="673769"/>
          </a:xfrm>
        </p:spPr>
        <p:txBody>
          <a:bodyPr/>
          <a:lstStyle/>
          <a:p>
            <a:r>
              <a:rPr lang="ru-RU" dirty="0" smtClean="0"/>
              <a:t>Аналог 4. </a:t>
            </a:r>
            <a:r>
              <a:rPr lang="en-US" dirty="0" smtClean="0"/>
              <a:t>Pad Thai</a:t>
            </a:r>
            <a:r>
              <a:rPr lang="ru-RU" dirty="0" smtClean="0"/>
              <a:t> – доставка </a:t>
            </a:r>
            <a:r>
              <a:rPr lang="en-US" dirty="0" smtClean="0"/>
              <a:t>WOK</a:t>
            </a:r>
            <a:r>
              <a:rPr lang="ru-RU" dirty="0" err="1" smtClean="0"/>
              <a:t>ов</a:t>
            </a:r>
            <a:r>
              <a:rPr lang="ru-RU" dirty="0" smtClean="0"/>
              <a:t>, супов, </a:t>
            </a:r>
            <a:r>
              <a:rPr lang="ru-RU" dirty="0" err="1" smtClean="0"/>
              <a:t>поке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274423" y="489283"/>
            <a:ext cx="7917577" cy="3673641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664931"/>
            <a:ext cx="6063916" cy="31930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-72016" y="987275"/>
            <a:ext cx="4005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Плюсы:</a:t>
            </a:r>
          </a:p>
          <a:p>
            <a:r>
              <a:rPr lang="ru-RU" sz="2800" dirty="0" smtClean="0"/>
              <a:t>+ Дизайн интерфейса</a:t>
            </a:r>
          </a:p>
          <a:p>
            <a:r>
              <a:rPr lang="ru-RU" sz="2800" dirty="0" smtClean="0"/>
              <a:t>+ Дизайн компонентов</a:t>
            </a:r>
          </a:p>
          <a:p>
            <a:r>
              <a:rPr lang="ru-RU" sz="2800" dirty="0" smtClean="0"/>
              <a:t>+ Логика сайта</a:t>
            </a:r>
          </a:p>
          <a:p>
            <a:r>
              <a:rPr lang="ru-RU" sz="2800" dirty="0" smtClean="0"/>
              <a:t>+ Реализация поиска, категорий</a:t>
            </a:r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613242" y="4541893"/>
            <a:ext cx="5029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Минусы:</a:t>
            </a:r>
          </a:p>
          <a:p>
            <a:r>
              <a:rPr lang="ru-RU" dirty="0" smtClean="0"/>
              <a:t>- </a:t>
            </a:r>
            <a:r>
              <a:rPr lang="ru-RU" dirty="0"/>
              <a:t>Корзина реализована отдельной </a:t>
            </a:r>
            <a:r>
              <a:rPr lang="ru-RU" dirty="0" smtClean="0"/>
              <a:t>страницей. Такая реализация не всегда может быть удобной для пользователя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36884"/>
            <a:ext cx="3593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Является вторичным конкурентом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5121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ru-RU" dirty="0" smtClean="0"/>
              <a:t>Аналог 5. Яндекс еда.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8711"/>
            <a:ext cx="12192000" cy="5349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7308"/>
            <a:ext cx="519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/>
              <a:t>Является непрямым конкурентом</a:t>
            </a: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45610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57" y="0"/>
            <a:ext cx="8337643" cy="4081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41971" y="917189"/>
            <a:ext cx="4734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Плюсы:</a:t>
            </a:r>
          </a:p>
          <a:p>
            <a:r>
              <a:rPr lang="ru-RU" sz="2800" dirty="0" smtClean="0"/>
              <a:t>+ </a:t>
            </a:r>
            <a:r>
              <a:rPr lang="ru-RU" sz="2800" dirty="0" smtClean="0"/>
              <a:t>Дизайн компонентов</a:t>
            </a:r>
          </a:p>
          <a:p>
            <a:r>
              <a:rPr lang="ru-RU" sz="2800" dirty="0" smtClean="0"/>
              <a:t>+ Логика сайта</a:t>
            </a:r>
          </a:p>
          <a:p>
            <a:r>
              <a:rPr lang="ru-RU" sz="2800" dirty="0" smtClean="0"/>
              <a:t>+ Реализация корзины</a:t>
            </a:r>
          </a:p>
          <a:p>
            <a:r>
              <a:rPr lang="ru-RU" sz="2800" dirty="0" smtClean="0"/>
              <a:t>+ Реализация поиска</a:t>
            </a:r>
          </a:p>
          <a:p>
            <a:r>
              <a:rPr lang="ru-RU" sz="2800" dirty="0" smtClean="0"/>
              <a:t>+ Реализация категорий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186991" y="4834326"/>
            <a:ext cx="800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Удобство подчеркивается ещё и тем, что на одном сайте на выбор предоставлено множество ресторанов на любые вкусы и предпочтения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5986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8" y="982539"/>
            <a:ext cx="9603275" cy="1049235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/>
              <a:t>В будущем продукте следует реализовать:</a:t>
            </a:r>
          </a:p>
          <a:p>
            <a:r>
              <a:rPr lang="ru-RU" sz="2400" dirty="0" err="1" smtClean="0"/>
              <a:t>Минималистичный</a:t>
            </a:r>
            <a:r>
              <a:rPr lang="ru-RU" sz="2400" dirty="0" smtClean="0"/>
              <a:t> и удобный для пользователя интерфейс</a:t>
            </a:r>
          </a:p>
          <a:p>
            <a:r>
              <a:rPr lang="ru-RU" sz="2400" dirty="0" smtClean="0"/>
              <a:t>Корзину посредством всплывающего окна</a:t>
            </a:r>
          </a:p>
          <a:p>
            <a:r>
              <a:rPr lang="ru-RU" sz="2400" dirty="0" smtClean="0"/>
              <a:t>Всплывающий баннер для связи с руководством или консультантами</a:t>
            </a:r>
          </a:p>
          <a:p>
            <a:r>
              <a:rPr lang="ru-RU" sz="2400" dirty="0" smtClean="0"/>
              <a:t>Возможность сортировки товаров по цене</a:t>
            </a:r>
          </a:p>
          <a:p>
            <a:r>
              <a:rPr lang="ru-RU" sz="2400" dirty="0" smtClean="0"/>
              <a:t>Категории товаров (запеченные роллы, без рыбы, гарниры)</a:t>
            </a:r>
          </a:p>
          <a:p>
            <a:r>
              <a:rPr lang="ru-RU" sz="2400" dirty="0" smtClean="0"/>
              <a:t>Возможность заказа без авторизации</a:t>
            </a: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84463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бизнеса: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Продать товары и услуги.</a:t>
            </a:r>
          </a:p>
          <a:p>
            <a:r>
              <a:rPr lang="ru-RU" sz="2400" dirty="0" smtClean="0"/>
              <a:t>Повысить </a:t>
            </a:r>
            <a:r>
              <a:rPr lang="ru-RU" sz="2400" dirty="0"/>
              <a:t>популярность доставки.</a:t>
            </a:r>
          </a:p>
          <a:p>
            <a:r>
              <a:rPr lang="ru-RU" sz="2400" dirty="0" smtClean="0"/>
              <a:t>Привлечь </a:t>
            </a:r>
            <a:r>
              <a:rPr lang="ru-RU" sz="2400" dirty="0"/>
              <a:t>новых клиентов</a:t>
            </a:r>
          </a:p>
          <a:p>
            <a:r>
              <a:rPr lang="ru-RU" sz="2400" dirty="0" smtClean="0"/>
              <a:t>Повысить </a:t>
            </a:r>
            <a:r>
              <a:rPr lang="ru-RU" sz="2400" dirty="0"/>
              <a:t>прибыль</a:t>
            </a:r>
          </a:p>
        </p:txBody>
      </p:sp>
    </p:spTree>
    <p:extLst>
      <p:ext uri="{BB962C8B-B14F-4D97-AF65-F5344CB8AC3E}">
        <p14:creationId xmlns:p14="http://schemas.microsoft.com/office/powerpoint/2010/main" val="4666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r>
              <a:rPr lang="en-US" dirty="0" smtClean="0"/>
              <a:t> </a:t>
            </a:r>
            <a:r>
              <a:rPr lang="ru-RU" dirty="0" err="1" smtClean="0"/>
              <a:t>Бизеса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Реализовать оптимальную обработку заказов</a:t>
            </a:r>
          </a:p>
          <a:p>
            <a:r>
              <a:rPr lang="ru-RU" dirty="0" smtClean="0"/>
              <a:t>Реализовать удобную сортировку</a:t>
            </a:r>
          </a:p>
          <a:p>
            <a:r>
              <a:rPr lang="ru-RU" dirty="0" smtClean="0"/>
              <a:t>Реализовать выбор по категориям</a:t>
            </a:r>
          </a:p>
          <a:p>
            <a:r>
              <a:rPr lang="ru-RU" dirty="0" smtClean="0"/>
              <a:t>Сделать возможным заказ для неавторизированных пользователей</a:t>
            </a:r>
          </a:p>
          <a:p>
            <a:r>
              <a:rPr lang="ru-RU" dirty="0" smtClean="0"/>
              <a:t>Настроить </a:t>
            </a:r>
            <a:r>
              <a:rPr lang="ru-RU" dirty="0" err="1" smtClean="0"/>
              <a:t>таргетированную</a:t>
            </a:r>
            <a:r>
              <a:rPr lang="ru-RU" dirty="0" smtClean="0"/>
              <a:t> рекламу</a:t>
            </a:r>
          </a:p>
          <a:p>
            <a:r>
              <a:rPr lang="ru-RU" dirty="0" smtClean="0"/>
              <a:t>Ввести программу поощрений лояльности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7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пользователя: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Купить роллы</a:t>
            </a:r>
            <a:endParaRPr lang="ru-RU" sz="2400" dirty="0"/>
          </a:p>
          <a:p>
            <a:r>
              <a:rPr lang="ru-RU" sz="2400" dirty="0" smtClean="0"/>
              <a:t>Быстро найти и заказать выгодную </a:t>
            </a:r>
            <a:r>
              <a:rPr lang="ru-RU" sz="2400" dirty="0" smtClean="0"/>
              <a:t>позицию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721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пользователя: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Поиск сайта доставки</a:t>
            </a:r>
          </a:p>
          <a:p>
            <a:r>
              <a:rPr lang="ru-RU" dirty="0" smtClean="0"/>
              <a:t>Просмотр меню</a:t>
            </a:r>
          </a:p>
          <a:p>
            <a:r>
              <a:rPr lang="ru-RU" dirty="0" smtClean="0"/>
              <a:t>Выбор сета или ролла</a:t>
            </a:r>
          </a:p>
          <a:p>
            <a:r>
              <a:rPr lang="ru-RU" dirty="0" smtClean="0"/>
              <a:t>Выбор гарниров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88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8" y="3082498"/>
            <a:ext cx="9603275" cy="1049235"/>
          </a:xfrm>
        </p:spPr>
        <p:txBody>
          <a:bodyPr/>
          <a:lstStyle/>
          <a:p>
            <a:r>
              <a:rPr lang="ru-RU" b="1" dirty="0"/>
              <a:t>Обзор и анализ аналогичных решений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1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Критерии для сравнения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51578" y="1853754"/>
            <a:ext cx="9603275" cy="2837528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Дизайн компонентов</a:t>
            </a:r>
          </a:p>
          <a:p>
            <a:r>
              <a:rPr lang="ru-RU" sz="2800" dirty="0" smtClean="0"/>
              <a:t>Логика </a:t>
            </a:r>
            <a:r>
              <a:rPr lang="ru-RU" sz="2800" dirty="0" smtClean="0"/>
              <a:t>сайта</a:t>
            </a:r>
          </a:p>
          <a:p>
            <a:r>
              <a:rPr lang="ru-RU" sz="2800" dirty="0" smtClean="0"/>
              <a:t>Навигация</a:t>
            </a:r>
          </a:p>
          <a:p>
            <a:r>
              <a:rPr lang="ru-RU" sz="2800" dirty="0" smtClean="0"/>
              <a:t>Реализация корзины, поиска, категорий</a:t>
            </a:r>
            <a:endParaRPr lang="ru-RU" sz="2800" dirty="0" smtClean="0"/>
          </a:p>
          <a:p>
            <a:endParaRPr lang="ru-RU" sz="28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6934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34197"/>
            <a:ext cx="6406877" cy="3098909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09295" y="3078151"/>
            <a:ext cx="6182705" cy="2988828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27022" y="4588062"/>
            <a:ext cx="3524790" cy="22699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3275" cy="1049235"/>
          </a:xfrm>
        </p:spPr>
        <p:txBody>
          <a:bodyPr/>
          <a:lstStyle/>
          <a:p>
            <a:r>
              <a:rPr lang="ru-RU" dirty="0" smtClean="0"/>
              <a:t>Аналог 1. </a:t>
            </a:r>
            <a:r>
              <a:rPr lang="en-US" dirty="0"/>
              <a:t>Sushi </a:t>
            </a:r>
            <a:r>
              <a:rPr lang="en-US" dirty="0" smtClean="0"/>
              <a:t>House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7056119" y="494700"/>
            <a:ext cx="4734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Плюсы:</a:t>
            </a:r>
          </a:p>
          <a:p>
            <a:r>
              <a:rPr lang="ru-RU" sz="2800" dirty="0" smtClean="0"/>
              <a:t>+ Дизайн компонентов</a:t>
            </a:r>
          </a:p>
          <a:p>
            <a:r>
              <a:rPr lang="ru-RU" sz="2800" dirty="0" smtClean="0"/>
              <a:t>+ </a:t>
            </a:r>
            <a:r>
              <a:rPr lang="ru-RU" sz="2800" dirty="0" smtClean="0"/>
              <a:t>Логика сайта</a:t>
            </a:r>
          </a:p>
          <a:p>
            <a:r>
              <a:rPr lang="ru-RU" sz="2800" dirty="0" smtClean="0"/>
              <a:t>+ </a:t>
            </a:r>
            <a:r>
              <a:rPr lang="ru-RU" sz="2800" dirty="0"/>
              <a:t>Навигация</a:t>
            </a:r>
          </a:p>
          <a:p>
            <a:r>
              <a:rPr lang="ru-RU" sz="2800" dirty="0" smtClean="0"/>
              <a:t>+ Реализация </a:t>
            </a:r>
            <a:r>
              <a:rPr lang="ru-RU" sz="2800" dirty="0"/>
              <a:t>корзины, поиска, категорий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392800" y="3914698"/>
            <a:ext cx="5029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Минусы:</a:t>
            </a:r>
          </a:p>
          <a:p>
            <a:r>
              <a:rPr lang="ru-RU" dirty="0" smtClean="0"/>
              <a:t>- </a:t>
            </a:r>
            <a:r>
              <a:rPr lang="ru-RU" dirty="0"/>
              <a:t>При добавлении в корзину сета, в корзину также автоматически добавляется гарнир, который не входит в стоимость позиции, что может быть либо удобно пользователю, если он изначально хотел их взять, но это может стать и негативным фактором если у пользователя такой цели не было, т.е. планировал заказать </a:t>
            </a:r>
            <a:r>
              <a:rPr lang="ru-RU" dirty="0">
                <a:solidFill>
                  <a:schemeClr val="bg1"/>
                </a:solidFill>
              </a:rPr>
              <a:t>только одну позицию.</a:t>
            </a:r>
          </a:p>
        </p:txBody>
      </p:sp>
    </p:spTree>
    <p:extLst>
      <p:ext uri="{BB962C8B-B14F-4D97-AF65-F5344CB8AC3E}">
        <p14:creationId xmlns:p14="http://schemas.microsoft.com/office/powerpoint/2010/main" val="346180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+ Дизайн </a:t>
            </a:r>
            <a:r>
              <a:rPr lang="ru-RU" dirty="0"/>
              <a:t>сайта выполнен очень лаконично и читабельно. Удобный для пользователя интерфейс не может не импонировать пользователю, наличие разделов по категориям продукции очень облегчает навигационную задачу. На сайте есть возможность регистрации или входа в учетную запись. Для заказа не обязательно быть авторизированным пользователем.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1322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110</TotalTime>
  <Words>517</Words>
  <Application>Microsoft Office PowerPoint</Application>
  <PresentationFormat>Широкоэкранный</PresentationFormat>
  <Paragraphs>76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Формулировака целей бизнеса и пользователя</vt:lpstr>
      <vt:lpstr>Цели бизнеса:</vt:lpstr>
      <vt:lpstr>Задачи Бизеса:</vt:lpstr>
      <vt:lpstr>Цели пользователя:</vt:lpstr>
      <vt:lpstr>Задачи пользователя: </vt:lpstr>
      <vt:lpstr>Обзор и анализ аналогичных решений</vt:lpstr>
      <vt:lpstr>Критерии для сравнения</vt:lpstr>
      <vt:lpstr>Аналог 1. Sushi House.</vt:lpstr>
      <vt:lpstr>Презентация PowerPoint</vt:lpstr>
      <vt:lpstr>Аналог 2. Fusion Sushi.</vt:lpstr>
      <vt:lpstr>Аналог 3.  TokiNY.</vt:lpstr>
      <vt:lpstr>Презентация PowerPoint</vt:lpstr>
      <vt:lpstr>Аналог 4. Pad Thai – доставка WOKов, супов, поке.</vt:lpstr>
      <vt:lpstr>Аналог 5. Яндекс еда.</vt:lpstr>
      <vt:lpstr>Презентация PowerPoint</vt:lpstr>
      <vt:lpstr>Выводы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Формулировака целей бизнеса и пользователя</dc:title>
  <dc:creator>Acer</dc:creator>
  <cp:lastModifiedBy>Acer</cp:lastModifiedBy>
  <cp:revision>12</cp:revision>
  <dcterms:created xsi:type="dcterms:W3CDTF">2023-03-01T15:05:53Z</dcterms:created>
  <dcterms:modified xsi:type="dcterms:W3CDTF">2023-03-04T11:09:06Z</dcterms:modified>
</cp:coreProperties>
</file>